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6" r:id="rId2"/>
    <p:sldId id="256" r:id="rId3"/>
    <p:sldId id="261" r:id="rId4"/>
    <p:sldId id="262" r:id="rId5"/>
    <p:sldId id="260" r:id="rId6"/>
    <p:sldId id="263" r:id="rId7"/>
    <p:sldId id="264" r:id="rId8"/>
    <p:sldId id="265" r:id="rId9"/>
    <p:sldId id="267"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44" autoAdjust="0"/>
    <p:restoredTop sz="94660"/>
  </p:normalViewPr>
  <p:slideViewPr>
    <p:cSldViewPr>
      <p:cViewPr varScale="1">
        <p:scale>
          <a:sx n="66" d="100"/>
          <a:sy n="66"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fld id="{FBBCA54A-66B2-4009-8729-31FC36BF171C}" type="datetimeFigureOut">
              <a:rPr lang="en-US"/>
              <a:pPr>
                <a:defRPr/>
              </a:pPr>
              <a:t>5/31/2011</a:t>
            </a:fld>
            <a:endParaRPr lang="en-US" dirty="0"/>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29429069-7336-4702-BC99-CF0E6AAF6C49}"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65D3C7D-B858-4A53-936E-A9920A2DAF00}" type="datetimeFigureOut">
              <a:rPr lang="en-US"/>
              <a:pPr>
                <a:defRPr/>
              </a:pPr>
              <a:t>5/31/2011</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1F158DA-0FF3-4787-BFC1-51018A5AB9A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415F1B72-ACC0-4808-AC00-1A30DFABDAE2}" type="datetimeFigureOut">
              <a:rPr lang="en-US"/>
              <a:pPr>
                <a:defRPr/>
              </a:pPr>
              <a:t>5/31/2011</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4FFDE7A-3F20-4651-B1A7-3F133AD38C24}"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904569F-EA4B-47F4-AFCD-ABECA8C20105}" type="datetimeFigureOut">
              <a:rPr lang="en-US"/>
              <a:pPr>
                <a:defRPr/>
              </a:pPr>
              <a:t>5/31/2011</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64F0AD1-3904-423E-A5C9-1B722AEB239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AA2D687F-8B1A-41E2-A5C0-6E1E7A859039}" type="datetimeFigureOut">
              <a:rPr lang="en-US"/>
              <a:pPr>
                <a:defRPr/>
              </a:pPr>
              <a:t>5/31/2011</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A10F11CF-1EC7-470C-B879-8229B5BF073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59220AFB-9154-4F45-A48A-804EA9096982}" type="datetimeFigureOut">
              <a:rPr lang="en-US"/>
              <a:pPr>
                <a:defRPr/>
              </a:pPr>
              <a:t>5/31/2011</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36351D8-929A-4C58-8CCF-BB3E83E4AF9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8B37B8BE-72C1-4C1C-BE60-F30E70E2C137}" type="datetimeFigureOut">
              <a:rPr lang="en-US"/>
              <a:pPr>
                <a:defRPr/>
              </a:pPr>
              <a:t>5/31/2011</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1DDFA794-78FB-49D2-A706-5DE479D1577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22F9EA23-7F41-4456-B54A-7FFF5E89ED2B}" type="datetimeFigureOut">
              <a:rPr lang="en-US"/>
              <a:pPr>
                <a:defRPr/>
              </a:pPr>
              <a:t>5/31/2011</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29EFA97C-5577-4929-B3BE-E5ADEA29F30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74023DF3-CE3D-4984-A5BF-7BAB700C980F}" type="datetimeFigureOut">
              <a:rPr lang="en-US"/>
              <a:pPr>
                <a:defRPr/>
              </a:pPr>
              <a:t>5/31/2011</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A1D1BD2-3206-4208-9696-BC84D280BA7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6CAB840-AD93-4E86-BCC1-467995F412AB}" type="datetimeFigureOut">
              <a:rPr lang="en-US"/>
              <a:pPr>
                <a:defRPr/>
              </a:pPr>
              <a:t>5/31/2011</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26BAC80-0EBC-4263-953A-6B45BAB7FC5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27BB18B-5FBA-49F4-AE93-A0C259EF31CB}" type="datetimeFigureOut">
              <a:rPr lang="en-US"/>
              <a:pPr>
                <a:defRPr/>
              </a:pPr>
              <a:t>5/31/2011</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D894F37-8B19-46A7-A635-6C8AFE8E44C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smtClean="0">
                <a:solidFill>
                  <a:schemeClr val="tx2">
                    <a:shade val="50000"/>
                  </a:schemeClr>
                </a:solidFill>
                <a:latin typeface="+mn-lt"/>
              </a:defRPr>
            </a:lvl1pPr>
          </a:lstStyle>
          <a:p>
            <a:pPr>
              <a:defRPr/>
            </a:pPr>
            <a:fld id="{636C1179-7416-44D0-9F17-1D8C5A5AEBDA}" type="datetimeFigureOut">
              <a:rPr lang="en-US"/>
              <a:pPr>
                <a:defRPr/>
              </a:pPr>
              <a:t>5/31/2011</a:t>
            </a:fld>
            <a:endParaRPr lang="en-US" dirty="0"/>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dirty="0">
                <a:solidFill>
                  <a:schemeClr val="tx2">
                    <a:shade val="5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smtClean="0">
                <a:solidFill>
                  <a:schemeClr val="tx2">
                    <a:shade val="50000"/>
                  </a:schemeClr>
                </a:solidFill>
                <a:latin typeface="+mn-lt"/>
              </a:defRPr>
            </a:lvl1pPr>
          </a:lstStyle>
          <a:p>
            <a:pPr>
              <a:defRPr/>
            </a:pPr>
            <a:fld id="{3A84FEB8-C7AC-4EAE-8E4B-562F0805B862}"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96" r:id="rId1"/>
    <p:sldLayoutId id="2147483695" r:id="rId2"/>
    <p:sldLayoutId id="2147483697" r:id="rId3"/>
    <p:sldLayoutId id="2147483694" r:id="rId4"/>
    <p:sldLayoutId id="2147483698" r:id="rId5"/>
    <p:sldLayoutId id="2147483693" r:id="rId6"/>
    <p:sldLayoutId id="2147483692" r:id="rId7"/>
    <p:sldLayoutId id="2147483699" r:id="rId8"/>
    <p:sldLayoutId id="2147483700" r:id="rId9"/>
    <p:sldLayoutId id="2147483691" r:id="rId10"/>
    <p:sldLayoutId id="2147483690"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rimemapping.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pPr algn="ctr"/>
            <a:r>
              <a:rPr lang="en-US" smtClean="0"/>
              <a:t>Norfolk Police Department</a:t>
            </a:r>
          </a:p>
        </p:txBody>
      </p:sp>
      <p:sp>
        <p:nvSpPr>
          <p:cNvPr id="13314" name="Content Placeholder 2"/>
          <p:cNvSpPr>
            <a:spLocks noGrp="1"/>
          </p:cNvSpPr>
          <p:nvPr>
            <p:ph idx="1"/>
          </p:nvPr>
        </p:nvSpPr>
        <p:spPr>
          <a:xfrm>
            <a:off x="457200" y="1500188"/>
            <a:ext cx="8229600" cy="1852612"/>
          </a:xfrm>
        </p:spPr>
        <p:txBody>
          <a:bodyPr/>
          <a:lstStyle/>
          <a:p>
            <a:endParaRPr lang="en-US" smtClean="0"/>
          </a:p>
          <a:p>
            <a:endParaRPr lang="en-US" smtClean="0"/>
          </a:p>
        </p:txBody>
      </p:sp>
      <p:sp>
        <p:nvSpPr>
          <p:cNvPr id="13315" name="TextBox 3"/>
          <p:cNvSpPr txBox="1">
            <a:spLocks noChangeArrowheads="1"/>
          </p:cNvSpPr>
          <p:nvPr/>
        </p:nvSpPr>
        <p:spPr bwMode="auto">
          <a:xfrm>
            <a:off x="838200" y="1905000"/>
            <a:ext cx="7315200" cy="1692275"/>
          </a:xfrm>
          <a:prstGeom prst="rect">
            <a:avLst/>
          </a:prstGeom>
          <a:noFill/>
          <a:ln w="9525">
            <a:noFill/>
            <a:miter lim="800000"/>
            <a:headEnd/>
            <a:tailEnd/>
          </a:ln>
        </p:spPr>
        <p:txBody>
          <a:bodyPr>
            <a:spAutoFit/>
          </a:bodyPr>
          <a:lstStyle/>
          <a:p>
            <a:pPr algn="just"/>
            <a:r>
              <a:rPr lang="en-US" sz="2400"/>
              <a:t>The Norfolk Police Department in association with the Omega Group has developed a website whereby citizens can view crimes in their neighborhoods and sign up for alerts for crimes close to their residences or businesses</a:t>
            </a:r>
            <a:r>
              <a:rPr lang="en-US" sz="3200"/>
              <a:t>. </a:t>
            </a:r>
          </a:p>
        </p:txBody>
      </p:sp>
      <p:sp>
        <p:nvSpPr>
          <p:cNvPr id="13316" name="TextBox 4"/>
          <p:cNvSpPr txBox="1">
            <a:spLocks noChangeArrowheads="1"/>
          </p:cNvSpPr>
          <p:nvPr/>
        </p:nvSpPr>
        <p:spPr bwMode="auto">
          <a:xfrm>
            <a:off x="914400" y="3886200"/>
            <a:ext cx="7391400" cy="519113"/>
          </a:xfrm>
          <a:prstGeom prst="rect">
            <a:avLst/>
          </a:prstGeom>
          <a:noFill/>
          <a:ln w="9525">
            <a:noFill/>
            <a:miter lim="800000"/>
            <a:headEnd/>
            <a:tailEnd/>
          </a:ln>
        </p:spPr>
        <p:txBody>
          <a:bodyPr>
            <a:spAutoFit/>
          </a:bodyPr>
          <a:lstStyle/>
          <a:p>
            <a:r>
              <a:rPr lang="en-US" sz="2800">
                <a:hlinkClick r:id="rId2"/>
              </a:rPr>
              <a:t>www.crimemapping.com</a:t>
            </a:r>
            <a:endParaRPr lang="en-US" sz="2800"/>
          </a:p>
        </p:txBody>
      </p:sp>
      <p:sp>
        <p:nvSpPr>
          <p:cNvPr id="13317" name="TextBox 6"/>
          <p:cNvSpPr txBox="1">
            <a:spLocks noChangeArrowheads="1"/>
          </p:cNvSpPr>
          <p:nvPr/>
        </p:nvSpPr>
        <p:spPr bwMode="auto">
          <a:xfrm>
            <a:off x="990600" y="4572000"/>
            <a:ext cx="7315200" cy="830263"/>
          </a:xfrm>
          <a:prstGeom prst="rect">
            <a:avLst/>
          </a:prstGeom>
          <a:noFill/>
          <a:ln w="9525">
            <a:noFill/>
            <a:miter lim="800000"/>
            <a:headEnd/>
            <a:tailEnd/>
          </a:ln>
        </p:spPr>
        <p:txBody>
          <a:bodyPr>
            <a:spAutoFit/>
          </a:bodyPr>
          <a:lstStyle/>
          <a:p>
            <a:pPr algn="just"/>
            <a:r>
              <a:rPr lang="en-US" sz="2400"/>
              <a:t>The following slides will demonstrate the procedure for alerts sign-up</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25" y="3336925"/>
            <a:ext cx="6480175" cy="2301875"/>
          </a:xfrm>
        </p:spPr>
        <p:txBody>
          <a:bodyPr>
            <a:normAutofit/>
          </a:bodyPr>
          <a:lstStyle/>
          <a:p>
            <a:pPr fontAlgn="auto">
              <a:spcAft>
                <a:spcPts val="0"/>
              </a:spcAft>
              <a:defRPr/>
            </a:pPr>
            <a:endParaRPr/>
          </a:p>
        </p:txBody>
      </p:sp>
      <p:sp>
        <p:nvSpPr>
          <p:cNvPr id="14338" name="Subtitle 2"/>
          <p:cNvSpPr>
            <a:spLocks noGrp="1"/>
          </p:cNvSpPr>
          <p:nvPr>
            <p:ph type="subTitle" idx="1"/>
          </p:nvPr>
        </p:nvSpPr>
        <p:spPr>
          <a:xfrm>
            <a:off x="433388" y="1544638"/>
            <a:ext cx="6480175" cy="1752600"/>
          </a:xfrm>
        </p:spPr>
        <p:txBody>
          <a:bodyPr/>
          <a:lstStyle/>
          <a:p>
            <a:endParaRPr lang="en-US" smtClean="0"/>
          </a:p>
        </p:txBody>
      </p:sp>
      <p:pic>
        <p:nvPicPr>
          <p:cNvPr id="14339"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25" y="3336925"/>
            <a:ext cx="6480175" cy="2301875"/>
          </a:xfrm>
        </p:spPr>
        <p:txBody>
          <a:bodyPr>
            <a:normAutofit/>
          </a:bodyPr>
          <a:lstStyle/>
          <a:p>
            <a:pPr fontAlgn="auto">
              <a:spcAft>
                <a:spcPts val="0"/>
              </a:spcAft>
              <a:defRPr/>
            </a:pPr>
            <a:endParaRPr/>
          </a:p>
        </p:txBody>
      </p:sp>
      <p:sp>
        <p:nvSpPr>
          <p:cNvPr id="15362" name="Subtitle 2"/>
          <p:cNvSpPr>
            <a:spLocks noGrp="1"/>
          </p:cNvSpPr>
          <p:nvPr>
            <p:ph type="subTitle" idx="1"/>
          </p:nvPr>
        </p:nvSpPr>
        <p:spPr>
          <a:xfrm>
            <a:off x="433388" y="1544638"/>
            <a:ext cx="6480175" cy="1752600"/>
          </a:xfrm>
        </p:spPr>
        <p:txBody>
          <a:bodyPr/>
          <a:lstStyle/>
          <a:p>
            <a:endParaRPr lang="en-US" smtClean="0"/>
          </a:p>
        </p:txBody>
      </p:sp>
      <p:pic>
        <p:nvPicPr>
          <p:cNvPr id="15363"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Right Arrow 4"/>
          <p:cNvSpPr/>
          <p:nvPr/>
        </p:nvSpPr>
        <p:spPr>
          <a:xfrm>
            <a:off x="4267200" y="2286000"/>
            <a:ext cx="19685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Click on Virginia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endParaRPr lang="en-US" smtClean="0"/>
          </a:p>
        </p:txBody>
      </p:sp>
      <p:sp>
        <p:nvSpPr>
          <p:cNvPr id="16386" name="Content Placeholder 2"/>
          <p:cNvSpPr>
            <a:spLocks noGrp="1"/>
          </p:cNvSpPr>
          <p:nvPr>
            <p:ph idx="1"/>
          </p:nvPr>
        </p:nvSpPr>
        <p:spPr/>
        <p:txBody>
          <a:bodyPr/>
          <a:lstStyle/>
          <a:p>
            <a:endParaRPr lang="en-US" smtClean="0"/>
          </a:p>
        </p:txBody>
      </p:sp>
      <p:pic>
        <p:nvPicPr>
          <p:cNvPr id="16387"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Left Arrow 4"/>
          <p:cNvSpPr/>
          <p:nvPr/>
        </p:nvSpPr>
        <p:spPr>
          <a:xfrm>
            <a:off x="3810000" y="1981200"/>
            <a:ext cx="29718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Click on Norfolk Police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p:cNvPicPr>
            <a:picLocks noGrp="1" noChangeAspect="1" noChangeArrowheads="1"/>
          </p:cNvPicPr>
          <p:nvPr>
            <p:ph idx="1"/>
          </p:nvPr>
        </p:nvPicPr>
        <p:blipFill>
          <a:blip r:embed="rId2"/>
          <a:srcRect/>
          <a:stretch>
            <a:fillRect/>
          </a:stretch>
        </p:blipFill>
        <p:spPr>
          <a:xfrm>
            <a:off x="28575" y="0"/>
            <a:ext cx="9115425" cy="6858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endParaRPr lang="en-US" smtClean="0"/>
          </a:p>
        </p:txBody>
      </p:sp>
      <p:sp>
        <p:nvSpPr>
          <p:cNvPr id="18434" name="Content Placeholder 2"/>
          <p:cNvSpPr>
            <a:spLocks noGrp="1"/>
          </p:cNvSpPr>
          <p:nvPr>
            <p:ph idx="1"/>
          </p:nvPr>
        </p:nvSpPr>
        <p:spPr/>
        <p:txBody>
          <a:bodyPr/>
          <a:lstStyle/>
          <a:p>
            <a:endParaRPr lang="en-US" smtClean="0"/>
          </a:p>
        </p:txBody>
      </p:sp>
      <p:pic>
        <p:nvPicPr>
          <p:cNvPr id="18435" name="Picture 3"/>
          <p:cNvPicPr>
            <a:picLocks noChangeAspect="1" noChangeArrowheads="1"/>
          </p:cNvPicPr>
          <p:nvPr/>
        </p:nvPicPr>
        <p:blipFill>
          <a:blip r:embed="rId2"/>
          <a:srcRect/>
          <a:stretch>
            <a:fillRect/>
          </a:stretch>
        </p:blipFill>
        <p:spPr bwMode="auto">
          <a:xfrm>
            <a:off x="28575" y="0"/>
            <a:ext cx="9115425" cy="6858000"/>
          </a:xfrm>
          <a:prstGeom prst="rect">
            <a:avLst/>
          </a:prstGeom>
          <a:noFill/>
          <a:ln w="9525">
            <a:noFill/>
            <a:miter lim="800000"/>
            <a:headEnd/>
            <a:tailEnd/>
          </a:ln>
        </p:spPr>
      </p:pic>
      <p:sp>
        <p:nvSpPr>
          <p:cNvPr id="5" name="Left Arrow 4"/>
          <p:cNvSpPr/>
          <p:nvPr/>
        </p:nvSpPr>
        <p:spPr>
          <a:xfrm>
            <a:off x="7772400" y="76200"/>
            <a:ext cx="1371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Click here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endParaRPr lang="en-US" smtClean="0"/>
          </a:p>
        </p:txBody>
      </p:sp>
      <p:sp>
        <p:nvSpPr>
          <p:cNvPr id="19458" name="Content Placeholder 2"/>
          <p:cNvSpPr>
            <a:spLocks noGrp="1"/>
          </p:cNvSpPr>
          <p:nvPr>
            <p:ph idx="1"/>
          </p:nvPr>
        </p:nvSpPr>
        <p:spPr/>
        <p:txBody>
          <a:bodyPr/>
          <a:lstStyle/>
          <a:p>
            <a:endParaRPr lang="en-US" smtClean="0"/>
          </a:p>
        </p:txBody>
      </p:sp>
      <p:pic>
        <p:nvPicPr>
          <p:cNvPr id="19459"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endParaRPr lang="en-US" smtClean="0"/>
          </a:p>
        </p:txBody>
      </p:sp>
      <p:sp>
        <p:nvSpPr>
          <p:cNvPr id="20482" name="Content Placeholder 2"/>
          <p:cNvSpPr>
            <a:spLocks noGrp="1"/>
          </p:cNvSpPr>
          <p:nvPr>
            <p:ph idx="1"/>
          </p:nvPr>
        </p:nvSpPr>
        <p:spPr/>
        <p:txBody>
          <a:bodyPr/>
          <a:lstStyle/>
          <a:p>
            <a:endParaRPr lang="en-US" smtClean="0"/>
          </a:p>
        </p:txBody>
      </p:sp>
      <p:pic>
        <p:nvPicPr>
          <p:cNvPr id="20483"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p:cNvSpPr>
          <p:nvPr>
            <p:ph type="title"/>
          </p:nvPr>
        </p:nvSpPr>
        <p:spPr/>
        <p:txBody>
          <a:bodyPr/>
          <a:lstStyle/>
          <a:p>
            <a:r>
              <a:rPr lang="en-US" smtClean="0"/>
              <a:t>Norfolk Police Department </a:t>
            </a:r>
          </a:p>
        </p:txBody>
      </p:sp>
      <p:sp>
        <p:nvSpPr>
          <p:cNvPr id="21506" name="Content Placeholder 1"/>
          <p:cNvSpPr>
            <a:spLocks noGrp="1"/>
          </p:cNvSpPr>
          <p:nvPr>
            <p:ph idx="1"/>
          </p:nvPr>
        </p:nvSpPr>
        <p:spPr>
          <a:xfrm>
            <a:off x="228600" y="1500188"/>
            <a:ext cx="8458200" cy="2843212"/>
          </a:xfrm>
        </p:spPr>
        <p:txBody>
          <a:bodyPr/>
          <a:lstStyle/>
          <a:p>
            <a:pPr algn="just">
              <a:buFont typeface="Wingdings 2" pitchFamily="18" charset="2"/>
              <a:buNone/>
            </a:pPr>
            <a:r>
              <a:rPr lang="en-US" smtClean="0"/>
              <a:t>	Once you have finished steps 1-6 on the “Sign up and receive crime alerts” web page, (previous two slides) an email will be sent to the email address provided. This email will contain information confirming your preferences and validating the email address.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70</TotalTime>
  <Words>103</Words>
  <Application>Microsoft Office PowerPoint</Application>
  <PresentationFormat>On-screen Show (4:3)</PresentationFormat>
  <Paragraphs>9</Paragraphs>
  <Slides>9</Slides>
  <Notes>0</Notes>
  <HiddenSlides>0</HiddenSlides>
  <MMClips>0</MMClips>
  <ScaleCrop>false</ScaleCrop>
  <HeadingPairs>
    <vt:vector size="6" baseType="variant">
      <vt:variant>
        <vt:lpstr>Fonts Used</vt:lpstr>
      </vt:variant>
      <vt:variant>
        <vt:i4>4</vt:i4>
      </vt:variant>
      <vt:variant>
        <vt:lpstr>Design Template</vt:lpstr>
      </vt:variant>
      <vt:variant>
        <vt:i4>6</vt:i4>
      </vt:variant>
      <vt:variant>
        <vt:lpstr>Slide Titles</vt:lpstr>
      </vt:variant>
      <vt:variant>
        <vt:i4>9</vt:i4>
      </vt:variant>
    </vt:vector>
  </HeadingPairs>
  <TitlesOfParts>
    <vt:vector size="19" baseType="lpstr">
      <vt:lpstr>Arial</vt:lpstr>
      <vt:lpstr>Franklin Gothic Book</vt:lpstr>
      <vt:lpstr>Wingdings 2</vt:lpstr>
      <vt:lpstr>Calibri</vt:lpstr>
      <vt:lpstr>Technic</vt:lpstr>
      <vt:lpstr>Technic</vt:lpstr>
      <vt:lpstr>Technic</vt:lpstr>
      <vt:lpstr>Technic</vt:lpstr>
      <vt:lpstr>Technic</vt:lpstr>
      <vt:lpstr>Technic</vt:lpstr>
      <vt:lpstr>Norfolk Police Department</vt:lpstr>
      <vt:lpstr>Slide 2</vt:lpstr>
      <vt:lpstr>Slide 3</vt:lpstr>
      <vt:lpstr>Slide 4</vt:lpstr>
      <vt:lpstr>Slide 5</vt:lpstr>
      <vt:lpstr>Slide 6</vt:lpstr>
      <vt:lpstr>Slide 7</vt:lpstr>
      <vt:lpstr>Slide 8</vt:lpstr>
      <vt:lpstr>Norfolk Police Department </vt:lpstr>
    </vt:vector>
  </TitlesOfParts>
  <Company>City of Norfolk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Allgood, R. Franklin</dc:creator>
  <cp:lastModifiedBy>tim.fox</cp:lastModifiedBy>
  <cp:revision>10</cp:revision>
  <dcterms:created xsi:type="dcterms:W3CDTF">2011-03-25T18:37:03Z</dcterms:created>
  <dcterms:modified xsi:type="dcterms:W3CDTF">2011-05-31T12:15:15Z</dcterms:modified>
</cp:coreProperties>
</file>